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77" r:id="rId2"/>
    <p:sldId id="302" r:id="rId3"/>
    <p:sldId id="303" r:id="rId4"/>
    <p:sldId id="345" r:id="rId5"/>
    <p:sldId id="301" r:id="rId6"/>
    <p:sldId id="334" r:id="rId7"/>
    <p:sldId id="335" r:id="rId8"/>
    <p:sldId id="304" r:id="rId9"/>
    <p:sldId id="340" r:id="rId10"/>
    <p:sldId id="341" r:id="rId11"/>
    <p:sldId id="305" r:id="rId12"/>
    <p:sldId id="306" r:id="rId13"/>
    <p:sldId id="307" r:id="rId14"/>
    <p:sldId id="308" r:id="rId15"/>
    <p:sldId id="315" r:id="rId16"/>
    <p:sldId id="312" r:id="rId17"/>
    <p:sldId id="337" r:id="rId18"/>
    <p:sldId id="314" r:id="rId19"/>
    <p:sldId id="338" r:id="rId20"/>
    <p:sldId id="343" r:id="rId21"/>
    <p:sldId id="316" r:id="rId22"/>
    <p:sldId id="344" r:id="rId23"/>
    <p:sldId id="342" r:id="rId24"/>
    <p:sldId id="317" r:id="rId25"/>
    <p:sldId id="318" r:id="rId26"/>
    <p:sldId id="319" r:id="rId27"/>
    <p:sldId id="309" r:id="rId28"/>
    <p:sldId id="325" r:id="rId29"/>
    <p:sldId id="326" r:id="rId30"/>
    <p:sldId id="327" r:id="rId31"/>
    <p:sldId id="328" r:id="rId32"/>
    <p:sldId id="329" r:id="rId33"/>
    <p:sldId id="331" r:id="rId34"/>
    <p:sldId id="330" r:id="rId35"/>
    <p:sldId id="332" r:id="rId36"/>
    <p:sldId id="333" r:id="rId37"/>
    <p:sldId id="336" r:id="rId38"/>
    <p:sldId id="299" r:id="rId39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FAA9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8" d="100"/>
          <a:sy n="78" d="100"/>
        </p:scale>
        <p:origin x="1380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 altLang="zh-TW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 altLang="zh-TW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 altLang="zh-TW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8C43166C-3317-4F88-A750-30BEF4ABC7F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0154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DFE33-E878-48DB-B9F5-BCF942BF0F06}" type="datetimeFigureOut">
              <a:rPr lang="zh-TW" altLang="en-US" smtClean="0"/>
              <a:pPr/>
              <a:t>2021/2/23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C918E-B49B-4910-81C5-81DD2CDCA0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30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lt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477000"/>
            <a:ext cx="2895600" cy="244475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altLang="zh-TW" smtClean="0"/>
              <a:t> </a:t>
            </a:r>
            <a:endParaRPr lang="en-US" altLang="zh-TW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429000" y="6477000"/>
            <a:ext cx="2133600" cy="244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C6A591-F414-475C-86C7-3D2B88FA243F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477838" y="2481263"/>
            <a:ext cx="46482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zh-TW" altLang="en-US" dirty="0" smtClean="0"/>
              <a:t>按一下以編輯母片副標題樣式</a:t>
            </a:r>
            <a:endParaRPr lang="en-US" altLang="zh-TW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371600"/>
            <a:ext cx="8153400" cy="76200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2A1EAA-767F-4802-9343-14EE7D3AFB2B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533400"/>
            <a:ext cx="1981200" cy="5791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33400"/>
            <a:ext cx="5791200" cy="5791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B3228E-310C-443E-8DF5-0CF7000A9C4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924800" cy="563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85800" y="1676400"/>
            <a:ext cx="7848600" cy="4648200"/>
          </a:xfrm>
        </p:spPr>
        <p:txBody>
          <a:bodyPr/>
          <a:lstStyle/>
          <a:p>
            <a:r>
              <a:rPr lang="zh-TW" altLang="en-US" smtClean="0"/>
              <a:t>按一下圖示以新增表格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85800" y="6486525"/>
            <a:ext cx="18288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781800" y="6477000"/>
            <a:ext cx="19050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756025" y="6475413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2C945561-53F2-411E-8C71-78ACD5DC235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FB62E9-2514-455A-AE10-88E4B5F99DD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010D4D-2B7E-4059-8531-0CAB7AD1542A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481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8481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C2BF15-5C45-4E8A-9B00-5B6F37AC5F9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3385C8-1751-4887-9072-73A80A272297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B35387-3AE0-4DA6-A87B-D969BFDF9E40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B032FD-E0FC-48C1-8A58-C8BFA805581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3DE24-51C3-4608-8A28-5CBF151B4F2B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B9852-634B-47E1-A5DD-4B8871EA511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848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85800" y="6486525"/>
            <a:ext cx="1828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781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tx2"/>
                </a:solidFill>
                <a:ea typeface="新細明體" charset="-120"/>
              </a:defRPr>
            </a:lvl1pPr>
          </a:lstStyle>
          <a:p>
            <a:r>
              <a:rPr lang="en-US" altLang="zh-TW" smtClean="0"/>
              <a:t> </a:t>
            </a:r>
            <a:endParaRPr lang="en-US" altLang="zh-TW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756025" y="6475413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ea typeface="新細明體" charset="-120"/>
              </a:defRPr>
            </a:lvl1pPr>
          </a:lstStyle>
          <a:p>
            <a:fld id="{C0807AC2-75B0-47D6-B607-742CCE8F440C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533400"/>
            <a:ext cx="7924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  <a:endParaRPr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&#35506;&#31243;&#25945;&#26448;%20(Courses)\&#25976;&#20301;&#24433;&#20687;&#34389;&#29702;%20(Digital%20Image%20Processing)\Lecture%20Notes\videos\Traffic%20Monitoring-Day.avi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&#35506;&#31243;&#25945;&#26448;%20(Courses)\&#25976;&#20301;&#24433;&#20687;&#34389;&#29702;%20(Digital%20Image%20Processing)\Lecture%20Notes\videos\Lane%20and%20Vehicle%20Detection.avi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7544" y="714356"/>
            <a:ext cx="8066856" cy="1419244"/>
          </a:xfrm>
        </p:spPr>
        <p:txBody>
          <a:bodyPr/>
          <a:lstStyle/>
          <a:p>
            <a:r>
              <a:rPr kumimoji="1" lang="en-US" altLang="zh-TW" dirty="0" smtClean="0">
                <a:solidFill>
                  <a:srgbClr val="FF0000"/>
                </a:solidFill>
                <a:latin typeface="Comic Sans MS" pitchFamily="66" charset="0"/>
                <a:ea typeface="新細明體"/>
              </a:rPr>
              <a:t>Digital Image Processing</a:t>
            </a:r>
            <a:r>
              <a:rPr kumimoji="1" lang="zh-TW" altLang="en-US" dirty="0" smtClean="0">
                <a:solidFill>
                  <a:srgbClr val="FF0000"/>
                </a:solidFill>
                <a:latin typeface="Comic Sans MS" pitchFamily="66" charset="0"/>
                <a:ea typeface="新細明體"/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  <a:latin typeface="Comic Sans MS" pitchFamily="66" charset="0"/>
                <a:ea typeface="新細明體"/>
              </a:rPr>
              <a:t>and Applications</a:t>
            </a:r>
            <a:r>
              <a:rPr kumimoji="1" lang="en-US" altLang="zh-TW" dirty="0" smtClean="0">
                <a:solidFill>
                  <a:srgbClr val="330066"/>
                </a:solidFill>
                <a:latin typeface="Comic Sans MS" pitchFamily="66" charset="0"/>
                <a:ea typeface="新細明體"/>
              </a:rPr>
              <a:t/>
            </a:r>
            <a:br>
              <a:rPr kumimoji="1" lang="en-US" altLang="zh-TW" dirty="0" smtClean="0">
                <a:solidFill>
                  <a:srgbClr val="330066"/>
                </a:solidFill>
                <a:latin typeface="Comic Sans MS" pitchFamily="66" charset="0"/>
                <a:ea typeface="新細明體"/>
              </a:rPr>
            </a:br>
            <a:r>
              <a:rPr kumimoji="1" lang="zh-TW" altLang="en-US" dirty="0" smtClean="0">
                <a:solidFill>
                  <a:srgbClr val="330066"/>
                </a:solidFill>
                <a:latin typeface="標楷體" pitchFamily="65" charset="-120"/>
                <a:ea typeface="標楷體" pitchFamily="65" charset="-120"/>
              </a:rPr>
              <a:t>數位影像處理與應用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7290" y="3317409"/>
            <a:ext cx="6715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蔡正發</a:t>
            </a:r>
            <a:r>
              <a:rPr lang="en-US" altLang="zh-TW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(Cheng-Fa Tsai)</a:t>
            </a:r>
            <a:r>
              <a:rPr lang="zh-TW" alt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教授</a:t>
            </a:r>
            <a:endParaRPr lang="en-US" altLang="zh-TW" sz="3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01502" y="4071942"/>
            <a:ext cx="5383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TW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Email : cftsai@mail.npust.edu.tw</a:t>
            </a:r>
            <a:endParaRPr lang="en-US" altLang="zh-TW" sz="2800" u="sng" dirty="0" smtClean="0">
              <a:solidFill>
                <a:srgbClr val="0070C0"/>
              </a:solidFill>
            </a:endParaRPr>
          </a:p>
          <a:p>
            <a:pPr>
              <a:lnSpc>
                <a:spcPts val="3600"/>
              </a:lnSpc>
            </a:pPr>
            <a:r>
              <a:rPr lang="en-US" altLang="zh-TW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Office: CM424</a:t>
            </a:r>
            <a:endParaRPr lang="en-US" altLang="zh-TW" sz="28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altLang="zh-TW" sz="2800" b="1" dirty="0" smtClean="0"/>
              <a:t>Office Hour</a:t>
            </a:r>
            <a:r>
              <a:rPr lang="en-US" altLang="zh-TW" sz="2800" b="1" dirty="0" smtClean="0">
                <a:solidFill>
                  <a:srgbClr val="0070C0"/>
                </a:solidFill>
              </a:rPr>
              <a:t>: (</a:t>
            </a:r>
            <a:r>
              <a:rPr lang="zh-TW" altLang="en-US" sz="2800" b="1" dirty="0" smtClean="0">
                <a:solidFill>
                  <a:srgbClr val="0070C0"/>
                </a:solidFill>
              </a:rPr>
              <a:t>一</a:t>
            </a:r>
            <a:r>
              <a:rPr lang="en-US" altLang="zh-TW" sz="2800" b="1" dirty="0" smtClean="0">
                <a:solidFill>
                  <a:srgbClr val="0070C0"/>
                </a:solidFill>
              </a:rPr>
              <a:t>)78</a:t>
            </a:r>
            <a:r>
              <a:rPr lang="zh-TW" altLang="en-US" sz="2800" b="1" dirty="0" smtClean="0">
                <a:solidFill>
                  <a:srgbClr val="0070C0"/>
                </a:solidFill>
              </a:rPr>
              <a:t>、</a:t>
            </a:r>
            <a:r>
              <a:rPr lang="en-US" altLang="zh-TW" sz="2800" b="1" dirty="0" smtClean="0">
                <a:solidFill>
                  <a:srgbClr val="0070C0"/>
                </a:solidFill>
              </a:rPr>
              <a:t>(</a:t>
            </a:r>
            <a:r>
              <a:rPr lang="zh-TW" altLang="en-US" sz="2800" b="1" dirty="0">
                <a:solidFill>
                  <a:srgbClr val="0070C0"/>
                </a:solidFill>
              </a:rPr>
              <a:t>二</a:t>
            </a:r>
            <a:r>
              <a:rPr lang="en-US" altLang="zh-TW" sz="2800" b="1" dirty="0" smtClean="0">
                <a:solidFill>
                  <a:srgbClr val="0070C0"/>
                </a:solidFill>
              </a:rPr>
              <a:t>)34</a:t>
            </a:r>
            <a:endParaRPr lang="en-US" altLang="zh-TW" sz="2800" b="1" dirty="0" smtClean="0">
              <a:solidFill>
                <a:srgbClr val="0070C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C6A591-F414-475C-86C7-3D2B88FA243F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Conference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International Conference on Computer Vision (ICCV)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IEEE Conference on Computer Vision and Pattern Recognition (CVPR)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European Conference on Computer Vision (ECCV)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Asian Conference on Computer Vision (ACCV)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IEEE Conference on Image Processing (ICIP)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IEEE Conference on Pattern Recognition (ICPR)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…….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TW" sz="20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dirty="0" smtClean="0"/>
              <a:t>Definition of Digital Image</a:t>
            </a:r>
          </a:p>
          <a:p>
            <a:pPr lvl="1">
              <a:spcBef>
                <a:spcPts val="1200"/>
              </a:spcBef>
            </a:pPr>
            <a:r>
              <a:rPr lang="en-US" altLang="zh-TW" dirty="0" smtClean="0"/>
              <a:t>An image is a continuous 2D function</a:t>
            </a:r>
          </a:p>
          <a:p>
            <a:pPr lvl="2">
              <a:spcBef>
                <a:spcPts val="1200"/>
              </a:spcBef>
            </a:pPr>
            <a:r>
              <a:rPr lang="en-US" altLang="zh-TW" dirty="0" smtClean="0"/>
              <a:t>        : spatial coordinate</a:t>
            </a:r>
          </a:p>
          <a:p>
            <a:pPr lvl="2">
              <a:spcBef>
                <a:spcPts val="1200"/>
              </a:spcBef>
            </a:pPr>
            <a:r>
              <a:rPr lang="en-US" altLang="zh-TW" dirty="0" smtClean="0"/>
              <a:t>        : intensity or gray level 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A digital image is a discrete and limited 2D function</a:t>
            </a:r>
          </a:p>
          <a:p>
            <a:pPr lvl="2">
              <a:spcBef>
                <a:spcPts val="1800"/>
              </a:spcBef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/>
        </p:nvGraphicFramePr>
        <p:xfrm>
          <a:off x="6572264" y="2214554"/>
          <a:ext cx="1143008" cy="481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3" imgW="482400" imgH="203040" progId="Equation.3">
                  <p:embed/>
                </p:oleObj>
              </mc:Choice>
              <mc:Fallback>
                <p:oleObj name="Equation" r:id="rId3" imgW="48240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214554"/>
                        <a:ext cx="1143008" cy="4812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857356" y="2786058"/>
          <a:ext cx="650895" cy="358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Equation" r:id="rId5" imgW="368280" imgH="203040" progId="Equation.3">
                  <p:embed/>
                </p:oleObj>
              </mc:Choice>
              <mc:Fallback>
                <p:oleObj name="Equation" r:id="rId5" imgW="36828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56" y="2786058"/>
                        <a:ext cx="650895" cy="3585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1928794" y="3286124"/>
          <a:ext cx="5159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7" imgW="291960" imgH="203040" progId="Equation.3">
                  <p:embed/>
                </p:oleObj>
              </mc:Choice>
              <mc:Fallback>
                <p:oleObj name="Equation" r:id="rId7" imgW="29196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794" y="3286124"/>
                        <a:ext cx="515938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2427921" y="4500570"/>
          <a:ext cx="3144211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9" imgW="1117440" imgH="203040" progId="Equation.3">
                  <p:embed/>
                </p:oleObj>
              </mc:Choice>
              <mc:Fallback>
                <p:oleObj name="Equation" r:id="rId9" imgW="111744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921" y="4500570"/>
                        <a:ext cx="3144211" cy="571504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群組 23"/>
          <p:cNvGrpSpPr/>
          <p:nvPr/>
        </p:nvGrpSpPr>
        <p:grpSpPr>
          <a:xfrm>
            <a:off x="3999557" y="4500570"/>
            <a:ext cx="1428760" cy="1328804"/>
            <a:chOff x="3286116" y="4500570"/>
            <a:chExt cx="1428760" cy="1328804"/>
          </a:xfrm>
        </p:grpSpPr>
        <p:sp>
          <p:nvSpPr>
            <p:cNvPr id="12" name="橢圓 11"/>
            <p:cNvSpPr/>
            <p:nvPr/>
          </p:nvSpPr>
          <p:spPr bwMode="auto">
            <a:xfrm>
              <a:off x="3500430" y="4500570"/>
              <a:ext cx="357190" cy="500066"/>
            </a:xfrm>
            <a:prstGeom prst="ellipse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橢圓 12"/>
            <p:cNvSpPr/>
            <p:nvPr/>
          </p:nvSpPr>
          <p:spPr bwMode="auto">
            <a:xfrm>
              <a:off x="4000496" y="4500570"/>
              <a:ext cx="357190" cy="500066"/>
            </a:xfrm>
            <a:prstGeom prst="ellips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橢圓 13"/>
            <p:cNvSpPr/>
            <p:nvPr/>
          </p:nvSpPr>
          <p:spPr bwMode="auto">
            <a:xfrm>
              <a:off x="4357686" y="4500570"/>
              <a:ext cx="357190" cy="50006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6" name="直線接點 15"/>
            <p:cNvCxnSpPr>
              <a:endCxn id="12" idx="4"/>
            </p:cNvCxnSpPr>
            <p:nvPr/>
          </p:nvCxnSpPr>
          <p:spPr bwMode="auto">
            <a:xfrm rot="5400000" flipH="1" flipV="1">
              <a:off x="3303975" y="5125653"/>
              <a:ext cx="500066" cy="2500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線接點 17"/>
            <p:cNvCxnSpPr>
              <a:stCxn id="21" idx="0"/>
              <a:endCxn id="13" idx="4"/>
            </p:cNvCxnSpPr>
            <p:nvPr/>
          </p:nvCxnSpPr>
          <p:spPr bwMode="auto">
            <a:xfrm rot="5400000" flipH="1" flipV="1">
              <a:off x="3788876" y="5039050"/>
              <a:ext cx="428628" cy="351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直線接點 19"/>
            <p:cNvCxnSpPr>
              <a:endCxn id="14" idx="4"/>
            </p:cNvCxnSpPr>
            <p:nvPr/>
          </p:nvCxnSpPr>
          <p:spPr bwMode="auto">
            <a:xfrm rot="5400000" flipH="1" flipV="1">
              <a:off x="4125513" y="5018497"/>
              <a:ext cx="428628" cy="39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文字方塊 20"/>
            <p:cNvSpPr txBox="1"/>
            <p:nvPr/>
          </p:nvSpPr>
          <p:spPr>
            <a:xfrm>
              <a:off x="3286116" y="5429264"/>
              <a:ext cx="1082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discrete</a:t>
              </a:r>
              <a:endParaRPr lang="zh-TW" altLang="en-US" sz="2000" dirty="0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Definition of Digital Image</a:t>
            </a: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2743222"/>
            <a:ext cx="48958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線單箭頭接點 6"/>
          <p:cNvCxnSpPr/>
          <p:nvPr/>
        </p:nvCxnSpPr>
        <p:spPr bwMode="auto">
          <a:xfrm>
            <a:off x="6572264" y="3571876"/>
            <a:ext cx="928694" cy="3571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7358082" y="4071942"/>
          <a:ext cx="13208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82" y="4071942"/>
                        <a:ext cx="1320800" cy="5715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000100" y="257174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row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 bwMode="auto">
          <a:xfrm rot="5400000">
            <a:off x="1035819" y="3250405"/>
            <a:ext cx="1214446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>
            <a:off x="2857488" y="2427280"/>
            <a:ext cx="185738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文字方塊 14"/>
          <p:cNvSpPr txBox="1"/>
          <p:nvPr/>
        </p:nvSpPr>
        <p:spPr>
          <a:xfrm>
            <a:off x="1857356" y="221455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column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Origin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0430" y="2071678"/>
            <a:ext cx="26479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071942"/>
            <a:ext cx="1700220" cy="251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6143636" y="2214554"/>
            <a:ext cx="2786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報紙業，於</a:t>
            </a:r>
            <a:r>
              <a:rPr lang="en-US" altLang="zh-TW" dirty="0" smtClean="0">
                <a:latin typeface="+mj-lt"/>
                <a:ea typeface="標楷體" pitchFamily="65" charset="-120"/>
              </a:rPr>
              <a:t>1921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年透過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海底電纜，傳送經過編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碼的圖片，以縮短傳送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時間。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紐約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巴黎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500166" y="4429132"/>
            <a:ext cx="2830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1992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由打孔帶編碼所獲得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之數位影像，訊號橫跨兩次大西洋。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Origin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Space Probe 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2714620"/>
            <a:ext cx="2847976" cy="2787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5000628" y="2786058"/>
            <a:ext cx="278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航海者七號於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1964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年由美國太空船所取得第一張月球照片。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Fundamental Steps in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Digital IP Processes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285992"/>
            <a:ext cx="6643734" cy="436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 bwMode="auto">
          <a:xfrm>
            <a:off x="2071670" y="3571876"/>
            <a:ext cx="1357322" cy="10001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071670" y="4643446"/>
            <a:ext cx="1357322" cy="10001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714876" y="2571744"/>
            <a:ext cx="1357322" cy="10001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072198" y="2571744"/>
            <a:ext cx="1285884" cy="10001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072198" y="3571876"/>
            <a:ext cx="1285884" cy="10001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072198" y="4572008"/>
            <a:ext cx="1285884" cy="10001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072198" y="5643578"/>
            <a:ext cx="1285884" cy="10001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Fundamental Steps in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676400"/>
            <a:ext cx="8243918" cy="46482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Image Enhancement</a:t>
            </a:r>
          </a:p>
          <a:p>
            <a:pPr lvl="1">
              <a:lnSpc>
                <a:spcPts val="3200"/>
              </a:lnSpc>
              <a:spcBef>
                <a:spcPts val="1200"/>
              </a:spcBef>
            </a:pPr>
            <a:r>
              <a:rPr lang="en-US" altLang="zh-TW" dirty="0" smtClean="0"/>
              <a:t>Bring out detail or highlight certain features of interest.</a:t>
            </a:r>
          </a:p>
          <a:p>
            <a:pPr lvl="1">
              <a:lnSpc>
                <a:spcPts val="3200"/>
              </a:lnSpc>
              <a:spcBef>
                <a:spcPts val="1200"/>
              </a:spcBef>
            </a:pPr>
            <a:r>
              <a:rPr lang="en-US" altLang="zh-TW" dirty="0" smtClean="0"/>
              <a:t>Judge the enhancement results according to human </a:t>
            </a:r>
            <a:r>
              <a:rPr lang="en-US" altLang="zh-TW" b="1" dirty="0" smtClean="0">
                <a:solidFill>
                  <a:srgbClr val="92D050"/>
                </a:solidFill>
                <a:latin typeface="Comic Sans MS" pitchFamily="66" charset="0"/>
              </a:rPr>
              <a:t>subjective preferences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Image Restoration</a:t>
            </a:r>
          </a:p>
          <a:p>
            <a:pPr lvl="1">
              <a:lnSpc>
                <a:spcPts val="3200"/>
              </a:lnSpc>
              <a:spcBef>
                <a:spcPts val="600"/>
              </a:spcBef>
            </a:pPr>
            <a:r>
              <a:rPr lang="en-US" altLang="zh-TW" dirty="0" smtClean="0"/>
              <a:t>Improve the appearance of an image</a:t>
            </a:r>
          </a:p>
          <a:p>
            <a:pPr lvl="1">
              <a:lnSpc>
                <a:spcPts val="3200"/>
              </a:lnSpc>
              <a:spcBef>
                <a:spcPts val="600"/>
              </a:spcBef>
            </a:pPr>
            <a:r>
              <a:rPr lang="en-US" altLang="zh-TW" dirty="0" smtClean="0"/>
              <a:t>Judge restoration results according to </a:t>
            </a:r>
            <a:r>
              <a:rPr lang="en-US" altLang="zh-TW" b="1" dirty="0" smtClean="0">
                <a:solidFill>
                  <a:srgbClr val="92D050"/>
                </a:solidFill>
                <a:latin typeface="Comic Sans MS" pitchFamily="66" charset="0"/>
              </a:rPr>
              <a:t>mathematical or probabilistic models</a:t>
            </a:r>
            <a:r>
              <a:rPr lang="en-US" altLang="zh-TW" dirty="0" smtClean="0">
                <a:solidFill>
                  <a:srgbClr val="92D050"/>
                </a:solidFill>
                <a:latin typeface="Comic Sans MS" pitchFamily="66" charset="0"/>
              </a:rPr>
              <a:t>.</a:t>
            </a:r>
            <a:endParaRPr lang="zh-TW" altLang="en-US" dirty="0">
              <a:solidFill>
                <a:srgbClr val="92D050"/>
              </a:solidFill>
              <a:latin typeface="Comic Sans MS" pitchFamily="66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488" y="1140973"/>
            <a:ext cx="1500230" cy="98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Fundamental Steps in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500174"/>
            <a:ext cx="4572032" cy="2139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785786" y="3643314"/>
            <a:ext cx="42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70C0"/>
                </a:solidFill>
                <a:latin typeface="Comic Sans MS" pitchFamily="66" charset="0"/>
                <a:ea typeface="標楷體" pitchFamily="65" charset="-120"/>
              </a:rPr>
              <a:t>Media Filtering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16" y="3714752"/>
            <a:ext cx="4857784" cy="2257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字方塊 8"/>
          <p:cNvSpPr txBox="1"/>
          <p:nvPr/>
        </p:nvSpPr>
        <p:spPr>
          <a:xfrm>
            <a:off x="4429124" y="6000768"/>
            <a:ext cx="42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70C0"/>
                </a:solidFill>
                <a:latin typeface="Comic Sans MS" pitchFamily="66" charset="0"/>
                <a:ea typeface="標楷體" pitchFamily="65" charset="-120"/>
              </a:rPr>
              <a:t>Histogram Adjustment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Fundamental Steps in Digital IP</a:t>
            </a:r>
            <a:endParaRPr lang="zh-TW" altLang="en-US" b="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676400"/>
            <a:ext cx="8172480" cy="4648200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>
                <a:solidFill>
                  <a:srgbClr val="FF0000"/>
                </a:solidFill>
              </a:rPr>
              <a:t>Compression</a:t>
            </a:r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/>
              <a:t>Reduce the storage required to save an image</a:t>
            </a:r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/>
              <a:t>Reduce the bandwidth required to transmit it</a:t>
            </a:r>
          </a:p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>
                <a:solidFill>
                  <a:srgbClr val="FF0000"/>
                </a:solidFill>
              </a:rPr>
              <a:t>Morphological (</a:t>
            </a:r>
            <a:r>
              <a:rPr lang="zh-TW" altLang="en-US" dirty="0" smtClean="0">
                <a:solidFill>
                  <a:srgbClr val="FF0000"/>
                </a:solidFill>
              </a:rPr>
              <a:t>形態</a:t>
            </a:r>
            <a:r>
              <a:rPr lang="en-US" altLang="zh-TW" dirty="0" smtClean="0">
                <a:solidFill>
                  <a:srgbClr val="FF0000"/>
                </a:solidFill>
              </a:rPr>
              <a:t>)Processing</a:t>
            </a:r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/>
              <a:t>Extract image components useful in the representation and description of shape.</a:t>
            </a:r>
          </a:p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>
                <a:solidFill>
                  <a:srgbClr val="FF0000"/>
                </a:solidFill>
              </a:rPr>
              <a:t>Segmentation</a:t>
            </a:r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/>
              <a:t>Partition an image into its constituent(</a:t>
            </a:r>
            <a:r>
              <a:rPr lang="zh-TW" altLang="en-US" dirty="0" smtClean="0"/>
              <a:t>構成的</a:t>
            </a:r>
            <a:r>
              <a:rPr lang="en-US" altLang="zh-TW" dirty="0" smtClean="0"/>
              <a:t>) parts of objects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488" y="1140973"/>
            <a:ext cx="1500230" cy="98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Fundamental Steps in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Foreground(</a:t>
            </a:r>
            <a:r>
              <a:rPr lang="zh-TW" altLang="en-US" dirty="0" smtClean="0">
                <a:solidFill>
                  <a:srgbClr val="FF0000"/>
                </a:solidFill>
              </a:rPr>
              <a:t>前景</a:t>
            </a:r>
            <a:r>
              <a:rPr lang="en-US" altLang="zh-TW" dirty="0" smtClean="0">
                <a:solidFill>
                  <a:srgbClr val="FF0000"/>
                </a:solidFill>
              </a:rPr>
              <a:t>) Segmentation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 dirty="0"/>
          </a:p>
        </p:txBody>
      </p:sp>
      <p:graphicFrame>
        <p:nvGraphicFramePr>
          <p:cNvPr id="269317" name="Object 5"/>
          <p:cNvGraphicFramePr>
            <a:graphicFrameLocks noChangeAspect="1"/>
          </p:cNvGraphicFramePr>
          <p:nvPr/>
        </p:nvGraphicFramePr>
        <p:xfrm>
          <a:off x="1000100" y="2285992"/>
          <a:ext cx="7429552" cy="4112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4" name="Visio" r:id="rId3" imgW="5446776" imgH="3016758" progId="">
                  <p:embed/>
                </p:oleObj>
              </mc:Choice>
              <mc:Fallback>
                <p:oleObj name="Visio" r:id="rId3" imgW="5446776" imgH="3016758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2285992"/>
                        <a:ext cx="7429552" cy="41120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9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Syllabus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sz="2800" dirty="0" smtClean="0"/>
              <a:t>Textbook</a:t>
            </a:r>
          </a:p>
          <a:p>
            <a:pPr lvl="1">
              <a:spcBef>
                <a:spcPts val="1200"/>
              </a:spcBef>
            </a:pPr>
            <a:r>
              <a:rPr lang="en-US" altLang="zh-TW" b="1" dirty="0" smtClean="0">
                <a:latin typeface="Comic Sans MS" pitchFamily="66" charset="0"/>
              </a:rPr>
              <a:t>Title: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altLang="zh-TW" dirty="0" smtClean="0"/>
              <a:t>Digital Image Processing, Fifth Edition. </a:t>
            </a:r>
          </a:p>
          <a:p>
            <a:pPr lvl="1">
              <a:spcBef>
                <a:spcPts val="1200"/>
              </a:spcBef>
            </a:pPr>
            <a:r>
              <a:rPr lang="en-US" altLang="zh-TW" b="1" dirty="0" smtClean="0">
                <a:latin typeface="Comic Sans MS" pitchFamily="66" charset="0"/>
              </a:rPr>
              <a:t>Authors</a:t>
            </a:r>
            <a:r>
              <a:rPr lang="en-US" altLang="zh-TW" dirty="0" smtClean="0">
                <a:latin typeface="Comic Sans MS" pitchFamily="66" charset="0"/>
              </a:rPr>
              <a:t>:</a:t>
            </a:r>
            <a:r>
              <a:rPr lang="en-US" altLang="zh-TW" dirty="0" smtClean="0"/>
              <a:t> R. C. Gonzalez and R. E. Woods</a:t>
            </a:r>
          </a:p>
          <a:p>
            <a:pPr lvl="1">
              <a:spcBef>
                <a:spcPts val="1200"/>
              </a:spcBef>
            </a:pPr>
            <a:r>
              <a:rPr lang="en-US" altLang="zh-TW" b="1" dirty="0" smtClean="0">
                <a:latin typeface="Comic Sans MS" pitchFamily="66" charset="0"/>
              </a:rPr>
              <a:t>Publisher: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Addison Wesley</a:t>
            </a:r>
          </a:p>
          <a:p>
            <a:pPr lvl="1">
              <a:spcBef>
                <a:spcPts val="1200"/>
              </a:spcBef>
            </a:pPr>
            <a:r>
              <a:rPr lang="en-US" altLang="zh-TW" b="1" dirty="0" smtClean="0">
                <a:latin typeface="Comic Sans MS" pitchFamily="66" charset="0"/>
              </a:rPr>
              <a:t>Year:</a:t>
            </a:r>
            <a:r>
              <a:rPr lang="en-US" altLang="zh-TW" dirty="0" smtClean="0"/>
              <a:t> 2018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2BF15-5C45-4E8A-9B00-5B6F37AC5F9E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 dirty="0"/>
          </a:p>
        </p:txBody>
      </p:sp>
      <p:pic>
        <p:nvPicPr>
          <p:cNvPr id="8" name="內容版面配置區 7" descr="Cover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928247" y="1676400"/>
            <a:ext cx="3364206" cy="4648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Fundamental Steps in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Traffic Monitoring</a:t>
            </a:r>
          </a:p>
          <a:p>
            <a:pPr lvl="1"/>
            <a:r>
              <a:rPr lang="en-US" altLang="zh-TW" dirty="0" smtClean="0"/>
              <a:t>Detect and track the vehicles in the scene.</a:t>
            </a:r>
          </a:p>
          <a:p>
            <a:pPr lvl="1"/>
            <a:r>
              <a:rPr lang="en-US" altLang="zh-TW" dirty="0" smtClean="0"/>
              <a:t>Gather statistics of the vehicles passing through the defined area.</a:t>
            </a: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20</a:t>
            </a:fld>
            <a:endParaRPr lang="en-US" altLang="zh-TW"/>
          </a:p>
        </p:txBody>
      </p:sp>
      <p:pic>
        <p:nvPicPr>
          <p:cNvPr id="6" name="Traffic Monitoring-Day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714612" y="3571876"/>
            <a:ext cx="3714776" cy="2786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Fundamental Steps in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>
                <a:solidFill>
                  <a:srgbClr val="FF0000"/>
                </a:solidFill>
              </a:rPr>
              <a:t>Representation &amp; Description</a:t>
            </a:r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/>
              <a:t>Determine the boundary of region representation.</a:t>
            </a:r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/>
              <a:t>Extract attributes of interest for differentiating one class of objects from another</a:t>
            </a:r>
          </a:p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>
                <a:solidFill>
                  <a:srgbClr val="FF0000"/>
                </a:solidFill>
              </a:rPr>
              <a:t>Recognition / Detection</a:t>
            </a:r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/>
              <a:t>Assign a label to an object based on its descriptors.</a:t>
            </a:r>
          </a:p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>
                <a:solidFill>
                  <a:srgbClr val="FF0000"/>
                </a:solidFill>
              </a:rPr>
              <a:t>Knowledge Base</a:t>
            </a:r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/>
              <a:t>Prior knowledge for guiding the operations of each modules.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21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Fundamental Steps in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tx2"/>
              </a:buClr>
            </a:pPr>
            <a:r>
              <a:rPr lang="en-US" altLang="zh-TW" sz="2800" dirty="0" smtClean="0">
                <a:solidFill>
                  <a:srgbClr val="FF0000"/>
                </a:solidFill>
              </a:rPr>
              <a:t>Lane/Vehicle Detection</a:t>
            </a:r>
          </a:p>
          <a:p>
            <a:pPr marL="742950" lvl="2" indent="-342900">
              <a:buClr>
                <a:schemeClr val="tx2"/>
              </a:buClr>
            </a:pPr>
            <a:r>
              <a:rPr lang="en-US" altLang="zh-TW" sz="2400" dirty="0" smtClean="0"/>
              <a:t>Detect the lane and vehicles in front on the highway under different traffic conditions. </a:t>
            </a:r>
            <a:endParaRPr lang="zh-TW" altLang="en-US" sz="2400" dirty="0" smtClean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22</a:t>
            </a:fld>
            <a:endParaRPr lang="en-US" altLang="zh-TW"/>
          </a:p>
        </p:txBody>
      </p:sp>
      <p:pic>
        <p:nvPicPr>
          <p:cNvPr id="6" name="Lane and Vehicle Detection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643174" y="3143248"/>
            <a:ext cx="3929090" cy="2946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Fundamental Steps in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Face Recognition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23</a:t>
            </a:fld>
            <a:endParaRPr lang="en-US" altLang="zh-TW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613" y="2262209"/>
            <a:ext cx="694372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Components of IP System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1285860"/>
            <a:ext cx="5214974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24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Components of IP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Image Sensors</a:t>
            </a:r>
          </a:p>
          <a:p>
            <a:pPr lvl="1">
              <a:spcBef>
                <a:spcPts val="1200"/>
              </a:spcBef>
            </a:pPr>
            <a:r>
              <a:rPr lang="en-US" altLang="zh-TW" b="1" dirty="0" smtClean="0">
                <a:solidFill>
                  <a:srgbClr val="0070C0"/>
                </a:solidFill>
                <a:latin typeface="Comic Sans MS" pitchFamily="66" charset="0"/>
              </a:rPr>
              <a:t>Physical Device: </a:t>
            </a:r>
            <a:r>
              <a:rPr lang="en-US" altLang="zh-TW" dirty="0" smtClean="0"/>
              <a:t>sense the energy radiated by the object we wish to image</a:t>
            </a:r>
          </a:p>
          <a:p>
            <a:pPr lvl="1">
              <a:spcBef>
                <a:spcPts val="1200"/>
              </a:spcBef>
            </a:pPr>
            <a:r>
              <a:rPr lang="en-US" altLang="zh-TW" b="1" dirty="0" smtClean="0">
                <a:solidFill>
                  <a:srgbClr val="0070C0"/>
                </a:solidFill>
                <a:latin typeface="Comic Sans MS" pitchFamily="66" charset="0"/>
              </a:rPr>
              <a:t>Digitizer:</a:t>
            </a:r>
            <a:r>
              <a:rPr lang="en-US" altLang="zh-TW" dirty="0" smtClean="0"/>
              <a:t> convert the output of physical device into digital form.</a:t>
            </a:r>
          </a:p>
          <a:p>
            <a:pPr>
              <a:lnSpc>
                <a:spcPts val="3600"/>
              </a:lnSpc>
              <a:spcBef>
                <a:spcPts val="1200"/>
              </a:spcBef>
            </a:pPr>
            <a:r>
              <a:rPr lang="en-US" altLang="zh-TW" dirty="0" smtClean="0"/>
              <a:t>Specialized Image Processing Hardware</a:t>
            </a:r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/>
              <a:t>Perform some primitive operations</a:t>
            </a:r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TW" dirty="0" smtClean="0"/>
              <a:t>Perform functions that require fast data throughout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Components of IP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altLang="zh-TW" dirty="0" smtClean="0"/>
              <a:t>Computer</a:t>
            </a:r>
          </a:p>
          <a:p>
            <a:pPr lvl="1">
              <a:lnSpc>
                <a:spcPts val="3600"/>
              </a:lnSpc>
            </a:pPr>
            <a:r>
              <a:rPr lang="en-US" altLang="zh-TW" dirty="0" smtClean="0"/>
              <a:t>It is a </a:t>
            </a:r>
            <a:r>
              <a:rPr lang="en-US" altLang="zh-TW" dirty="0" smtClean="0">
                <a:solidFill>
                  <a:srgbClr val="00B050"/>
                </a:solidFill>
                <a:latin typeface="Comic Sans MS" pitchFamily="66" charset="0"/>
              </a:rPr>
              <a:t>general-purpose</a:t>
            </a:r>
            <a:r>
              <a:rPr lang="en-US" altLang="zh-TW" dirty="0" smtClean="0"/>
              <a:t> computer ranging from PC to a supercomputer.</a:t>
            </a:r>
          </a:p>
          <a:p>
            <a:pPr>
              <a:lnSpc>
                <a:spcPts val="3600"/>
              </a:lnSpc>
            </a:pPr>
            <a:r>
              <a:rPr lang="en-US" altLang="zh-TW" dirty="0" smtClean="0"/>
              <a:t>Mass Storage</a:t>
            </a:r>
          </a:p>
          <a:p>
            <a:pPr lvl="1">
              <a:lnSpc>
                <a:spcPts val="3600"/>
              </a:lnSpc>
            </a:pPr>
            <a:r>
              <a:rPr lang="en-US" altLang="zh-TW" dirty="0" smtClean="0"/>
              <a:t>Provide adequate storage to IP system</a:t>
            </a:r>
          </a:p>
          <a:p>
            <a:pPr lvl="2">
              <a:lnSpc>
                <a:spcPts val="36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Comic Sans MS" pitchFamily="66" charset="0"/>
              </a:rPr>
              <a:t>Short-Term Storage: </a:t>
            </a:r>
            <a:r>
              <a:rPr lang="en-US" altLang="zh-TW" dirty="0" smtClean="0"/>
              <a:t>for use during processing</a:t>
            </a:r>
          </a:p>
          <a:p>
            <a:pPr lvl="2">
              <a:lnSpc>
                <a:spcPts val="36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Comic Sans MS" pitchFamily="66" charset="0"/>
              </a:rPr>
              <a:t>On-Line Storage: </a:t>
            </a:r>
            <a:r>
              <a:rPr lang="en-US" altLang="zh-TW" dirty="0" smtClean="0"/>
              <a:t>for relatively fast recall</a:t>
            </a:r>
          </a:p>
          <a:p>
            <a:pPr lvl="2">
              <a:lnSpc>
                <a:spcPts val="36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Comic Sans MS" pitchFamily="66" charset="0"/>
              </a:rPr>
              <a:t>Archival Storage: </a:t>
            </a:r>
            <a:r>
              <a:rPr lang="en-US" altLang="zh-TW" dirty="0" smtClean="0"/>
              <a:t>for infrequent access.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Application Category </a:t>
            </a:r>
          </a:p>
          <a:p>
            <a:pPr lvl="1"/>
            <a:r>
              <a:rPr lang="en-US" altLang="zh-TW" dirty="0" smtClean="0"/>
              <a:t>Understand the extent of image processing applications. 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Categorize images according to their source.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6781800" y="6191248"/>
            <a:ext cx="1905000" cy="228600"/>
          </a:xfrm>
        </p:spPr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882315" y="3896029"/>
            <a:ext cx="763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70C0"/>
                </a:solidFill>
                <a:latin typeface="Comic Sans MS" pitchFamily="66" charset="0"/>
              </a:rPr>
              <a:t>Electromagnetic (EM) </a:t>
            </a:r>
            <a:r>
              <a:rPr lang="en-US" altLang="zh-TW" sz="2400" smtClean="0">
                <a:solidFill>
                  <a:srgbClr val="0070C0"/>
                </a:solidFill>
                <a:latin typeface="Comic Sans MS" pitchFamily="66" charset="0"/>
              </a:rPr>
              <a:t>energy spectrum</a:t>
            </a:r>
            <a:r>
              <a:rPr lang="zh-TW" altLang="en-US" sz="2400" dirty="0" smtClean="0">
                <a:solidFill>
                  <a:srgbClr val="0070C0"/>
                </a:solidFill>
                <a:latin typeface="Comic Sans MS" pitchFamily="66" charset="0"/>
              </a:rPr>
              <a:t>電磁能量光譜</a:t>
            </a:r>
            <a:endParaRPr lang="zh-TW" altLang="en-US" sz="24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4357694"/>
            <a:ext cx="7893899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Gamma-Ray Imaging</a:t>
            </a:r>
          </a:p>
          <a:p>
            <a:pPr lvl="1"/>
            <a:r>
              <a:rPr lang="en-US" altLang="zh-TW" dirty="0" smtClean="0"/>
              <a:t>Nuclear Medicine</a:t>
            </a:r>
            <a:r>
              <a:rPr lang="zh-TW" altLang="en-US" dirty="0" smtClean="0"/>
              <a:t>核子醫學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Astronomical Observations</a:t>
            </a:r>
            <a:r>
              <a:rPr lang="zh-TW" altLang="en-US" dirty="0" smtClean="0"/>
              <a:t>天文的觀察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3357562"/>
            <a:ext cx="3429024" cy="268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785786" y="6143644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骨頭掃描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00298" y="6000768"/>
            <a:ext cx="221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正電子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1600" dirty="0" err="1" smtClean="0">
                <a:latin typeface="標楷體" pitchFamily="65" charset="-120"/>
                <a:ea typeface="標楷體" pitchFamily="65" charset="-120"/>
              </a:rPr>
              <a:t>PET:positron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 emission tomography)</a:t>
            </a:r>
          </a:p>
          <a:p>
            <a:pPr algn="ctr"/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斷層掃描</a:t>
            </a:r>
            <a:endParaRPr lang="en-US" altLang="zh-TW" sz="1600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357562"/>
            <a:ext cx="38957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字方塊 8"/>
          <p:cNvSpPr txBox="1"/>
          <p:nvPr/>
        </p:nvSpPr>
        <p:spPr>
          <a:xfrm>
            <a:off x="6572264" y="5286388"/>
            <a:ext cx="178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核子反應閥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Nuclear reaction valve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643438" y="5286388"/>
            <a:ext cx="17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天鵝座星環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Cygnus star ring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1643050"/>
            <a:ext cx="4071966" cy="6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橢圓 11"/>
          <p:cNvSpPr/>
          <p:nvPr/>
        </p:nvSpPr>
        <p:spPr bwMode="auto">
          <a:xfrm>
            <a:off x="4643438" y="2071678"/>
            <a:ext cx="714380" cy="2143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28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X-ray Imaging</a:t>
            </a:r>
          </a:p>
          <a:p>
            <a:pPr lvl="1"/>
            <a:endParaRPr lang="zh-TW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1643050"/>
            <a:ext cx="4071966" cy="6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橢圓 5"/>
          <p:cNvSpPr/>
          <p:nvPr/>
        </p:nvSpPr>
        <p:spPr bwMode="auto">
          <a:xfrm>
            <a:off x="5143504" y="2071678"/>
            <a:ext cx="714380" cy="2143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2500306"/>
            <a:ext cx="1883707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字方塊 8"/>
          <p:cNvSpPr txBox="1"/>
          <p:nvPr/>
        </p:nvSpPr>
        <p:spPr>
          <a:xfrm>
            <a:off x="1000100" y="4000504"/>
            <a:ext cx="17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胸部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X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光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chest </a:t>
            </a:r>
            <a:r>
              <a:rPr lang="en-US" altLang="zh-TW" sz="2400" dirty="0" err="1" smtClean="0">
                <a:latin typeface="標楷體" pitchFamily="65" charset="-120"/>
                <a:ea typeface="標楷體" pitchFamily="65" charset="-120"/>
              </a:rPr>
              <a:t>cchest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4500570"/>
            <a:ext cx="15621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文字方塊 10"/>
          <p:cNvSpPr txBox="1"/>
          <p:nvPr/>
        </p:nvSpPr>
        <p:spPr>
          <a:xfrm>
            <a:off x="1000100" y="6286520"/>
            <a:ext cx="178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動脈血管圖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Figure arteries</a:t>
            </a:r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9322" y="2467269"/>
            <a:ext cx="1863210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文字方塊 13"/>
          <p:cNvSpPr txBox="1"/>
          <p:nvPr/>
        </p:nvSpPr>
        <p:spPr>
          <a:xfrm>
            <a:off x="6000760" y="6253483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電路板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3306" y="3286124"/>
            <a:ext cx="1629376" cy="161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文字方塊 15"/>
          <p:cNvSpPr txBox="1"/>
          <p:nvPr/>
        </p:nvSpPr>
        <p:spPr>
          <a:xfrm>
            <a:off x="3500430" y="5000636"/>
            <a:ext cx="178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頭部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斷層切片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Head fault slices</a:t>
            </a: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Syllabus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dirty="0" smtClean="0"/>
              <a:t>Prerequisite</a:t>
            </a:r>
          </a:p>
          <a:p>
            <a:pPr lvl="1">
              <a:spcBef>
                <a:spcPts val="1200"/>
              </a:spcBef>
            </a:pPr>
            <a:r>
              <a:rPr lang="en-US" altLang="zh-TW" dirty="0" smtClean="0"/>
              <a:t>An interest in Image Processing</a:t>
            </a:r>
          </a:p>
          <a:p>
            <a:pPr lvl="1">
              <a:spcBef>
                <a:spcPts val="1200"/>
              </a:spcBef>
            </a:pPr>
            <a:r>
              <a:rPr lang="en-US" altLang="zh-TW" dirty="0" smtClean="0"/>
              <a:t>Basic </a:t>
            </a:r>
            <a:r>
              <a:rPr lang="en-US" altLang="zh-TW" dirty="0" err="1" smtClean="0"/>
              <a:t>Matlab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OpenCV</a:t>
            </a:r>
            <a:r>
              <a:rPr lang="en-US" altLang="zh-TW" dirty="0" smtClean="0"/>
              <a:t> Programming</a:t>
            </a:r>
          </a:p>
          <a:p>
            <a:pPr>
              <a:spcBef>
                <a:spcPts val="1200"/>
              </a:spcBef>
            </a:pPr>
            <a:r>
              <a:rPr lang="en-US" altLang="zh-TW" dirty="0" smtClean="0"/>
              <a:t>Course Requirements</a:t>
            </a:r>
          </a:p>
          <a:p>
            <a:pPr lvl="1">
              <a:lnSpc>
                <a:spcPts val="2880"/>
              </a:lnSpc>
              <a:spcBef>
                <a:spcPts val="600"/>
              </a:spcBef>
            </a:pPr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Homework Assignments 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(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65%)</a:t>
            </a:r>
            <a:endParaRPr lang="en-US" altLang="zh-TW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lvl="2">
              <a:lnSpc>
                <a:spcPts val="2880"/>
              </a:lnSpc>
              <a:spcBef>
                <a:spcPts val="600"/>
              </a:spcBef>
            </a:pP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Four Program 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Exercises 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(4x10=40%)</a:t>
            </a:r>
            <a:endParaRPr lang="en-US" altLang="zh-TW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lvl="2">
              <a:lnSpc>
                <a:spcPts val="2880"/>
              </a:lnSpc>
              <a:spcBef>
                <a:spcPts val="600"/>
              </a:spcBef>
            </a:pPr>
            <a:r>
              <a:rPr lang="en-US" altLang="zh-TW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MidTerm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Project 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(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25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%)</a:t>
            </a:r>
            <a:endParaRPr lang="en-US" altLang="zh-TW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lvl="1">
              <a:spcBef>
                <a:spcPts val="1800"/>
              </a:spcBef>
            </a:pPr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Midterm 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</a:t>
            </a:r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aper 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</a:t>
            </a:r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resentation 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(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15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%)</a:t>
            </a:r>
          </a:p>
          <a:p>
            <a:pPr lvl="1">
              <a:spcBef>
                <a:spcPts val="1800"/>
              </a:spcBef>
            </a:pPr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Final Project 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(20 %)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Final Answer for My </a:t>
            </a:r>
            <a:r>
              <a:rPr lang="en-US" altLang="zh-TW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raised </a:t>
            </a:r>
            <a:r>
              <a:rPr lang="en-US" altLang="zh-TW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questions </a:t>
            </a:r>
            <a:endParaRPr lang="en-US" altLang="zh-TW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lvl="1">
              <a:spcBef>
                <a:spcPts val="1800"/>
              </a:spcBef>
            </a:pPr>
            <a:endParaRPr lang="en-US" altLang="zh-TW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lvl="1">
              <a:spcBef>
                <a:spcPts val="1800"/>
              </a:spcBef>
            </a:pPr>
            <a:endParaRPr lang="en-US" altLang="zh-TW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Imaging in the Ultraviolet Band</a:t>
            </a:r>
            <a:r>
              <a:rPr lang="zh-TW" altLang="en-US" dirty="0" smtClean="0"/>
              <a:t>紫外線波段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34" y="1142984"/>
            <a:ext cx="4071966" cy="6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橢圓 5"/>
          <p:cNvSpPr/>
          <p:nvPr/>
        </p:nvSpPr>
        <p:spPr bwMode="auto">
          <a:xfrm>
            <a:off x="5929290" y="1571612"/>
            <a:ext cx="714380" cy="2143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2357430"/>
            <a:ext cx="3357585" cy="4099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字方塊 8"/>
          <p:cNvSpPr txBox="1"/>
          <p:nvPr/>
        </p:nvSpPr>
        <p:spPr>
          <a:xfrm>
            <a:off x="928662" y="2571744"/>
            <a:ext cx="178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螢光顯微鏡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正常玉蜀黍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normal corn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143636" y="2714620"/>
            <a:ext cx="178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螢光顯微鏡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染病玉蜀黍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infected corn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571604" y="5214950"/>
            <a:ext cx="178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天鵝座環狀星雲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Cygnus Ring Nebula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30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Imaging in the Visible and Infrared(</a:t>
            </a:r>
            <a:r>
              <a:rPr lang="zh-TW" altLang="en-US" dirty="0" smtClean="0"/>
              <a:t>紅外線的波段</a:t>
            </a:r>
            <a:r>
              <a:rPr lang="en-US" altLang="zh-TW" dirty="0" smtClean="0"/>
              <a:t>) Bands</a:t>
            </a: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34" y="1142984"/>
            <a:ext cx="4071966" cy="6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橢圓 5"/>
          <p:cNvSpPr/>
          <p:nvPr/>
        </p:nvSpPr>
        <p:spPr bwMode="auto">
          <a:xfrm>
            <a:off x="6429388" y="1571612"/>
            <a:ext cx="714380" cy="2143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2343173"/>
            <a:ext cx="39052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字方塊 7"/>
          <p:cNvSpPr txBox="1"/>
          <p:nvPr/>
        </p:nvSpPr>
        <p:spPr>
          <a:xfrm>
            <a:off x="2428860" y="2310136"/>
            <a:ext cx="1428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抗癌因子</a:t>
            </a:r>
            <a:r>
              <a:rPr lang="en-US" altLang="zh-TW" sz="2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anti-cancer factor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786182" y="231013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膽固醇</a:t>
            </a:r>
            <a:r>
              <a:rPr lang="en-US" altLang="zh-TW" sz="16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cholesterol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000628" y="2310136"/>
            <a:ext cx="14287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微處理機</a:t>
            </a:r>
            <a:r>
              <a:rPr lang="en-US" altLang="zh-TW" sz="1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microprocessor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428860" y="4453276"/>
            <a:ext cx="1428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氧化鎳</a:t>
            </a:r>
            <a:endParaRPr lang="en-US" altLang="zh-TW" sz="24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薄膜</a:t>
            </a:r>
            <a:r>
              <a:rPr lang="en-US" altLang="zh-TW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Nickel oxide film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714744" y="4512572"/>
            <a:ext cx="142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CD</a:t>
            </a:r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 表面</a:t>
            </a:r>
            <a:endParaRPr lang="en-US" altLang="zh-TW" sz="24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000628" y="4524714"/>
            <a:ext cx="1428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有機</a:t>
            </a:r>
            <a:endParaRPr lang="en-US" altLang="zh-TW" sz="24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超導體</a:t>
            </a:r>
            <a:r>
              <a:rPr lang="en-US" altLang="zh-TW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organic superconductors</a:t>
            </a: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31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Imaging in the Visible and Infrared Bands(</a:t>
            </a:r>
            <a:r>
              <a:rPr lang="zh-TW" altLang="en-US" dirty="0" smtClean="0"/>
              <a:t>紅外線波段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Images with different wavelengths</a:t>
            </a: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34" y="1142984"/>
            <a:ext cx="4071966" cy="6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橢圓 5"/>
          <p:cNvSpPr/>
          <p:nvPr/>
        </p:nvSpPr>
        <p:spPr bwMode="auto">
          <a:xfrm>
            <a:off x="6429388" y="1571612"/>
            <a:ext cx="714380" cy="2143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2786058"/>
            <a:ext cx="6903023" cy="349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字方塊 7"/>
          <p:cNvSpPr txBox="1"/>
          <p:nvPr/>
        </p:nvSpPr>
        <p:spPr>
          <a:xfrm>
            <a:off x="2214546" y="2928934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Visible Blue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714744" y="2928934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Visible Green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357818" y="2928934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Visible Red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357290" y="4572008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Near Infrared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857488" y="4572008"/>
            <a:ext cx="164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Middle Infrared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429124" y="4572008"/>
            <a:ext cx="164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Thermal Infrared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072198" y="4572008"/>
            <a:ext cx="164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Middle Infrared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85720" y="2786058"/>
            <a:ext cx="1785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NASA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華盛頓空照衛星圖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32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Imaging in the Visible and Infrared Bands</a:t>
            </a: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34" y="1142984"/>
            <a:ext cx="4071966" cy="6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橢圓 5"/>
          <p:cNvSpPr/>
          <p:nvPr/>
        </p:nvSpPr>
        <p:spPr bwMode="auto">
          <a:xfrm>
            <a:off x="6429388" y="1571612"/>
            <a:ext cx="714380" cy="2143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285992"/>
            <a:ext cx="3991961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2285992"/>
            <a:ext cx="3106731" cy="407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字方塊 8"/>
          <p:cNvSpPr txBox="1"/>
          <p:nvPr/>
        </p:nvSpPr>
        <p:spPr>
          <a:xfrm>
            <a:off x="2857488" y="5143512"/>
            <a:ext cx="1428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人工眼球</a:t>
            </a:r>
            <a:endParaRPr lang="en-US" altLang="zh-TW" b="1" dirty="0" smtClean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水晶體</a:t>
            </a:r>
            <a:r>
              <a:rPr lang="en-US" altLang="zh-TW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artificial eye water crystals)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33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Imaging in the Microwave Band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34" y="1142984"/>
            <a:ext cx="4071966" cy="6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橢圓 5"/>
          <p:cNvSpPr/>
          <p:nvPr/>
        </p:nvSpPr>
        <p:spPr bwMode="auto">
          <a:xfrm>
            <a:off x="7215206" y="1571612"/>
            <a:ext cx="714380" cy="2143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2428868"/>
            <a:ext cx="5000660" cy="3409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字方塊 7"/>
          <p:cNvSpPr txBox="1"/>
          <p:nvPr/>
        </p:nvSpPr>
        <p:spPr>
          <a:xfrm>
            <a:off x="285720" y="2571744"/>
            <a:ext cx="235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(NASA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太空雷達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西藏東南方山區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34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Imaging in the Radio(</a:t>
            </a:r>
            <a:r>
              <a:rPr lang="zh-TW" altLang="en-US" dirty="0" smtClean="0"/>
              <a:t>無線電</a:t>
            </a:r>
            <a:r>
              <a:rPr lang="en-US" altLang="zh-TW" dirty="0" smtClean="0"/>
              <a:t>) Band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34" y="1142984"/>
            <a:ext cx="4071966" cy="6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橢圓 5"/>
          <p:cNvSpPr/>
          <p:nvPr/>
        </p:nvSpPr>
        <p:spPr bwMode="auto">
          <a:xfrm>
            <a:off x="8143900" y="1571612"/>
            <a:ext cx="714380" cy="2143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50" y="2643182"/>
            <a:ext cx="3071834" cy="143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字方塊 7"/>
          <p:cNvSpPr txBox="1"/>
          <p:nvPr/>
        </p:nvSpPr>
        <p:spPr>
          <a:xfrm>
            <a:off x="1785918" y="4000504"/>
            <a:ext cx="5357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Comic Sans MS" pitchFamily="66" charset="0"/>
                <a:ea typeface="標楷體" pitchFamily="65" charset="-120"/>
              </a:rPr>
              <a:t>Magnetic Resonance Imaging (MRI)</a:t>
            </a:r>
          </a:p>
          <a:p>
            <a:pPr algn="ctr"/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磁振造影術</a:t>
            </a:r>
            <a:endParaRPr lang="en-US" altLang="zh-TW" sz="20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786050" y="2063745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膝蓋骨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kneecap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652026" y="2079527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脊椎骨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vertebra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4857760"/>
            <a:ext cx="5480801" cy="127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文字方塊 11"/>
          <p:cNvSpPr txBox="1"/>
          <p:nvPr/>
        </p:nvSpPr>
        <p:spPr>
          <a:xfrm>
            <a:off x="2000232" y="6143644"/>
            <a:ext cx="5357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巨蟹星雲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Crab nebula</a:t>
            </a: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35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Other Imaging Modalities(</a:t>
            </a:r>
            <a:r>
              <a:rPr lang="zh-TW" altLang="en-US" dirty="0" smtClean="0"/>
              <a:t>形式型態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479724"/>
            <a:ext cx="4000528" cy="1731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857224" y="4214818"/>
            <a:ext cx="428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Comic Sans MS" pitchFamily="66" charset="0"/>
                <a:ea typeface="標楷體" pitchFamily="65" charset="-120"/>
              </a:rPr>
              <a:t>Seismic Imaging 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震測影像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3429000"/>
            <a:ext cx="38862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字方塊 7"/>
          <p:cNvSpPr txBox="1"/>
          <p:nvPr/>
        </p:nvSpPr>
        <p:spPr>
          <a:xfrm>
            <a:off x="4857720" y="2857496"/>
            <a:ext cx="428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超音波成像 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2000" dirty="0" smtClean="0">
                <a:latin typeface="Comic Sans MS" pitchFamily="66" charset="0"/>
                <a:ea typeface="標楷體" pitchFamily="65" charset="-120"/>
              </a:rPr>
              <a:t>Ultrasound Imaging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000628" y="448842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嬰兒</a:t>
            </a:r>
            <a:r>
              <a:rPr lang="en-US" altLang="zh-TW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baby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929454" y="4500570"/>
            <a:ext cx="1957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嬰兒側視圖</a:t>
            </a:r>
            <a:r>
              <a:rPr lang="en-US" altLang="zh-TW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baby side view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927585" y="5716369"/>
            <a:ext cx="192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甲狀軟骨</a:t>
            </a:r>
            <a:r>
              <a:rPr lang="en-US" altLang="zh-TW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armored cartilage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990524" y="5753675"/>
            <a:ext cx="1957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肌肉層</a:t>
            </a:r>
            <a:r>
              <a:rPr lang="en-US" altLang="zh-TW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muscle layer</a:t>
            </a: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36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Other Imaging Modalities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2857496"/>
            <a:ext cx="5671757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1857356" y="5286388"/>
            <a:ext cx="5643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掃描式電子顯微鏡</a:t>
            </a:r>
            <a:endParaRPr lang="en-US" altLang="zh-TW" sz="2000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2000" dirty="0" smtClean="0">
                <a:latin typeface="Comic Sans MS" pitchFamily="66" charset="0"/>
                <a:ea typeface="標楷體" pitchFamily="65" charset="-120"/>
              </a:rPr>
              <a:t>Scanning Electronic Microscope (SEM)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19672" y="2251484"/>
            <a:ext cx="2667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燒斷之鎢絲燈燈泡</a:t>
            </a:r>
            <a:r>
              <a:rPr lang="en-US" altLang="zh-TW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burned </a:t>
            </a:r>
            <a:r>
              <a:rPr lang="en-US" altLang="zh-TW" b="1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tungsten bulb</a:t>
            </a:r>
            <a:endParaRPr lang="en-US" altLang="zh-TW" b="1" dirty="0" smtClean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355976" y="2186443"/>
            <a:ext cx="3527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損壞之積體電路 </a:t>
            </a:r>
            <a:r>
              <a:rPr lang="en-US" altLang="zh-TW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(2500</a:t>
            </a:r>
            <a:r>
              <a:rPr lang="zh-TW" altLang="en-US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倍</a:t>
            </a:r>
            <a:r>
              <a:rPr lang="en-US" altLang="zh-TW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)damaged IC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37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071670" y="3786190"/>
            <a:ext cx="48006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TW" sz="5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latin typeface="Verdana"/>
              </a:rPr>
              <a:t>The End!</a:t>
            </a:r>
            <a:endParaRPr lang="zh-TW" altLang="en-US" sz="54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latin typeface="Verdana"/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white">
          <a:xfrm>
            <a:off x="685800" y="2438400"/>
            <a:ext cx="5105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TW" b="1" dirty="0" smtClean="0">
                <a:solidFill>
                  <a:schemeClr val="bg1"/>
                </a:solidFill>
                <a:ea typeface="新細明體" charset="-120"/>
              </a:rPr>
              <a:t> </a:t>
            </a:r>
            <a:endParaRPr lang="en-US" altLang="zh-TW" b="1" dirty="0">
              <a:solidFill>
                <a:schemeClr val="bg1"/>
              </a:solidFill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C6A591-F414-475C-86C7-3D2B88FA243F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Syllabus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Homework Submission</a:t>
            </a:r>
          </a:p>
          <a:p>
            <a:pPr lvl="1">
              <a:lnSpc>
                <a:spcPts val="3200"/>
              </a:lnSpc>
            </a:pPr>
            <a:r>
              <a:rPr lang="en-US" altLang="zh-TW" dirty="0" smtClean="0"/>
              <a:t>Compress all files including programs and image files into a single file (zip or </a:t>
            </a:r>
            <a:r>
              <a:rPr lang="en-US" altLang="zh-TW" dirty="0" err="1" smtClean="0"/>
              <a:t>rar</a:t>
            </a:r>
            <a:r>
              <a:rPr lang="en-US" altLang="zh-TW" dirty="0" smtClean="0"/>
              <a:t>).</a:t>
            </a:r>
          </a:p>
          <a:p>
            <a:pPr lvl="1">
              <a:lnSpc>
                <a:spcPts val="3200"/>
              </a:lnSpc>
            </a:pPr>
            <a:r>
              <a:rPr lang="en-US" altLang="zh-TW" dirty="0" smtClean="0"/>
              <a:t>Rename the file as  ID.zip (ex. b10556001.zip)</a:t>
            </a:r>
          </a:p>
          <a:p>
            <a:pPr lvl="1">
              <a:lnSpc>
                <a:spcPts val="3200"/>
              </a:lnSpc>
            </a:pPr>
            <a:r>
              <a:rPr lang="en-US" altLang="zh-TW" dirty="0" smtClean="0"/>
              <a:t>Upload your file to the ftp site </a:t>
            </a:r>
          </a:p>
          <a:p>
            <a:pPr lvl="2">
              <a:lnSpc>
                <a:spcPts val="3200"/>
              </a:lnSpc>
            </a:pPr>
            <a:r>
              <a:rPr lang="en-US" altLang="zh-TW" dirty="0" smtClean="0"/>
              <a:t>IP: </a:t>
            </a:r>
          </a:p>
          <a:p>
            <a:pPr lvl="2">
              <a:lnSpc>
                <a:spcPts val="3200"/>
              </a:lnSpc>
            </a:pPr>
            <a:r>
              <a:rPr lang="en-US" altLang="zh-TW" dirty="0" smtClean="0"/>
              <a:t>User Name: </a:t>
            </a:r>
          </a:p>
          <a:p>
            <a:pPr lvl="2">
              <a:lnSpc>
                <a:spcPts val="3200"/>
              </a:lnSpc>
            </a:pPr>
            <a:r>
              <a:rPr lang="en-US" altLang="zh-TW" dirty="0" smtClean="0"/>
              <a:t>Password: </a:t>
            </a:r>
          </a:p>
          <a:p>
            <a:pPr lvl="2">
              <a:lnSpc>
                <a:spcPts val="3200"/>
              </a:lnSpc>
            </a:pPr>
            <a:r>
              <a:rPr lang="en-US" altLang="zh-TW" dirty="0" smtClean="0"/>
              <a:t>Late Policy</a:t>
            </a:r>
          </a:p>
          <a:p>
            <a:pPr lvl="1"/>
            <a:r>
              <a:rPr lang="en-US" altLang="zh-TW" dirty="0" smtClean="0"/>
              <a:t>Grade = Grade(max{0.2, 1 – 0.2 * delay date});</a:t>
            </a: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Syllabus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Three Levels in Image Processing</a:t>
            </a:r>
          </a:p>
          <a:p>
            <a:pPr lvl="1"/>
            <a:r>
              <a:rPr lang="en-US" altLang="zh-TW" dirty="0" smtClean="0"/>
              <a:t>Low-Level Image Processing</a:t>
            </a:r>
          </a:p>
          <a:p>
            <a:pPr lvl="2">
              <a:lnSpc>
                <a:spcPts val="2800"/>
              </a:lnSpc>
            </a:pPr>
            <a:r>
              <a:rPr lang="en-US" altLang="zh-TW" dirty="0" smtClean="0"/>
              <a:t>Noise Reduction</a:t>
            </a:r>
          </a:p>
          <a:p>
            <a:pPr lvl="2">
              <a:lnSpc>
                <a:spcPts val="2800"/>
              </a:lnSpc>
            </a:pPr>
            <a:r>
              <a:rPr lang="en-US" altLang="zh-TW" dirty="0" smtClean="0"/>
              <a:t>Image Enhancement</a:t>
            </a:r>
          </a:p>
          <a:p>
            <a:pPr lvl="2">
              <a:lnSpc>
                <a:spcPts val="2800"/>
              </a:lnSpc>
            </a:pPr>
            <a:r>
              <a:rPr lang="en-US" altLang="zh-TW" dirty="0" smtClean="0"/>
              <a:t>Compression</a:t>
            </a:r>
          </a:p>
          <a:p>
            <a:pPr lvl="1">
              <a:lnSpc>
                <a:spcPts val="2800"/>
              </a:lnSpc>
            </a:pPr>
            <a:r>
              <a:rPr lang="en-US" altLang="zh-TW" dirty="0" smtClean="0"/>
              <a:t>Mid-Level Image Processing</a:t>
            </a:r>
          </a:p>
          <a:p>
            <a:pPr lvl="2">
              <a:lnSpc>
                <a:spcPts val="2800"/>
              </a:lnSpc>
            </a:pPr>
            <a:r>
              <a:rPr lang="en-US" altLang="zh-TW" dirty="0" smtClean="0"/>
              <a:t>Segmentation</a:t>
            </a:r>
          </a:p>
          <a:p>
            <a:pPr lvl="2">
              <a:lnSpc>
                <a:spcPts val="2800"/>
              </a:lnSpc>
            </a:pPr>
            <a:r>
              <a:rPr lang="en-US" altLang="zh-TW" dirty="0" smtClean="0"/>
              <a:t>Representation</a:t>
            </a:r>
          </a:p>
          <a:p>
            <a:pPr lvl="1">
              <a:lnSpc>
                <a:spcPts val="2800"/>
              </a:lnSpc>
            </a:pPr>
            <a:r>
              <a:rPr lang="en-US" altLang="zh-TW" dirty="0" smtClean="0"/>
              <a:t>High-Level Image Processing</a:t>
            </a:r>
          </a:p>
          <a:p>
            <a:pPr lvl="2">
              <a:lnSpc>
                <a:spcPts val="2800"/>
              </a:lnSpc>
            </a:pPr>
            <a:r>
              <a:rPr lang="en-US" altLang="zh-TW" dirty="0" smtClean="0"/>
              <a:t>Detection</a:t>
            </a:r>
          </a:p>
          <a:p>
            <a:pPr lvl="2">
              <a:lnSpc>
                <a:spcPts val="2800"/>
              </a:lnSpc>
            </a:pPr>
            <a:r>
              <a:rPr lang="en-US" altLang="zh-TW" dirty="0" smtClean="0"/>
              <a:t>Recognition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5</a:t>
            </a:fld>
            <a:endParaRPr lang="en-US" altLang="zh-TW"/>
          </a:p>
        </p:txBody>
      </p:sp>
      <p:pic>
        <p:nvPicPr>
          <p:cNvPr id="11" name="圖片 10" descr="face represent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645024"/>
            <a:ext cx="949966" cy="1015107"/>
          </a:xfrm>
          <a:prstGeom prst="rect">
            <a:avLst/>
          </a:prstGeom>
        </p:spPr>
      </p:pic>
      <p:pic>
        <p:nvPicPr>
          <p:cNvPr id="12" name="圖片 11" descr="face recogni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184" y="4725144"/>
            <a:ext cx="2254163" cy="1440160"/>
          </a:xfrm>
          <a:prstGeom prst="rect">
            <a:avLst/>
          </a:prstGeom>
        </p:spPr>
      </p:pic>
      <p:pic>
        <p:nvPicPr>
          <p:cNvPr id="13" name="圖片 12" descr="face normalizat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2348880"/>
            <a:ext cx="1944216" cy="1205411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372200" y="6237312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00B050"/>
                </a:solidFill>
              </a:rPr>
              <a:t>Face Recognition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rgbClr val="330066"/>
                </a:solidFill>
                <a:latin typeface="Comic Sans MS" pitchFamily="66" charset="0"/>
                <a:ea typeface="新細明體"/>
              </a:rPr>
              <a:t>Digital Image Processing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7290" y="3317409"/>
            <a:ext cx="6715172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buClr>
                <a:srgbClr val="330066"/>
              </a:buClr>
              <a:buSzPct val="70000"/>
            </a:pPr>
            <a:r>
              <a:rPr kumimoji="1" lang="en-US" altLang="zh-TW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00"/>
                </a:solidFill>
                <a:effectLst/>
                <a:uLnTx/>
                <a:uFillTx/>
                <a:latin typeface="Comic Sans MS" pitchFamily="66" charset="0"/>
                <a:ea typeface="新細明體"/>
                <a:cs typeface="+mn-cs"/>
              </a:rPr>
              <a:t>Chapter 1</a:t>
            </a:r>
            <a:endParaRPr kumimoji="1" lang="en-US" altLang="zh-TW" sz="3600" b="1" kern="0" dirty="0">
              <a:solidFill>
                <a:srgbClr val="336600"/>
              </a:solidFill>
              <a:latin typeface="Comic Sans MS" pitchFamily="66" charset="0"/>
              <a:ea typeface="新細明體"/>
            </a:endParaRPr>
          </a:p>
          <a:p>
            <a:pPr lvl="0" algn="ctr">
              <a:spcBef>
                <a:spcPct val="20000"/>
              </a:spcBef>
              <a:buClr>
                <a:srgbClr val="330066"/>
              </a:buClr>
              <a:buSzPct val="70000"/>
            </a:pPr>
            <a:r>
              <a:rPr kumimoji="1" lang="en-US" altLang="zh-TW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00"/>
                </a:solidFill>
                <a:effectLst/>
                <a:uLnTx/>
                <a:uFillTx/>
                <a:latin typeface="Comic Sans MS" pitchFamily="66" charset="0"/>
                <a:ea typeface="新細明體"/>
                <a:cs typeface="+mn-cs"/>
              </a:rPr>
              <a:t>Introduction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C6A591-F414-475C-86C7-3D2B88FA243F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altLang="zh-TW" dirty="0" smtClean="0"/>
              <a:t>Introduction to Digital IP</a:t>
            </a:r>
          </a:p>
          <a:p>
            <a:pPr>
              <a:spcBef>
                <a:spcPts val="1800"/>
              </a:spcBef>
            </a:pPr>
            <a:r>
              <a:rPr lang="en-US" altLang="zh-TW" dirty="0" smtClean="0"/>
              <a:t>Fundamental Steps in Digital IP</a:t>
            </a:r>
          </a:p>
          <a:p>
            <a:pPr>
              <a:spcBef>
                <a:spcPts val="1800"/>
              </a:spcBef>
            </a:pPr>
            <a:r>
              <a:rPr lang="en-US" altLang="zh-TW" dirty="0" smtClean="0"/>
              <a:t>Components of IP System</a:t>
            </a:r>
          </a:p>
          <a:p>
            <a:pPr>
              <a:spcBef>
                <a:spcPts val="1800"/>
              </a:spcBef>
            </a:pPr>
            <a:r>
              <a:rPr lang="en-US" altLang="zh-TW" dirty="0" smtClean="0"/>
              <a:t>Application Fields of Digital IP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Digital Image Processing (Digital IP)</a:t>
            </a:r>
          </a:p>
          <a:p>
            <a:pPr lvl="1">
              <a:lnSpc>
                <a:spcPts val="3600"/>
              </a:lnSpc>
              <a:spcBef>
                <a:spcPts val="1200"/>
              </a:spcBef>
            </a:pPr>
            <a:r>
              <a:rPr lang="en-US" altLang="zh-TW" dirty="0" smtClean="0"/>
              <a:t>Improvement of pictorial(</a:t>
            </a:r>
            <a:r>
              <a:rPr lang="zh-TW" altLang="en-US" dirty="0" smtClean="0"/>
              <a:t>圖畫的</a:t>
            </a:r>
            <a:r>
              <a:rPr lang="en-US" altLang="zh-TW" dirty="0" smtClean="0"/>
              <a:t>) information for </a:t>
            </a:r>
            <a:r>
              <a:rPr lang="en-US" altLang="zh-TW" dirty="0" smtClean="0">
                <a:solidFill>
                  <a:srgbClr val="FF0000"/>
                </a:solidFill>
                <a:latin typeface="Comic Sans MS" pitchFamily="66" charset="0"/>
              </a:rPr>
              <a:t>human interpretation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>
              <a:lnSpc>
                <a:spcPts val="3600"/>
              </a:lnSpc>
              <a:spcBef>
                <a:spcPts val="1200"/>
              </a:spcBef>
            </a:pPr>
            <a:r>
              <a:rPr lang="en-US" altLang="zh-TW" dirty="0" smtClean="0"/>
              <a:t>Processing of image data for storage, transmission, and representation </a:t>
            </a:r>
            <a:r>
              <a:rPr lang="en-US" altLang="zh-TW" dirty="0" smtClean="0">
                <a:solidFill>
                  <a:srgbClr val="FF0000"/>
                </a:solidFill>
              </a:rPr>
              <a:t>for </a:t>
            </a:r>
            <a:r>
              <a:rPr lang="en-US" altLang="zh-TW" dirty="0" smtClean="0">
                <a:solidFill>
                  <a:srgbClr val="FF0000"/>
                </a:solidFill>
                <a:latin typeface="Comic Sans MS" pitchFamily="66" charset="0"/>
              </a:rPr>
              <a:t>autonomous (</a:t>
            </a:r>
            <a:r>
              <a:rPr lang="zh-TW" altLang="en-US" dirty="0" smtClean="0">
                <a:solidFill>
                  <a:srgbClr val="FF0000"/>
                </a:solidFill>
                <a:latin typeface="Comic Sans MS" pitchFamily="66" charset="0"/>
              </a:rPr>
              <a:t>自主的</a:t>
            </a:r>
            <a:r>
              <a:rPr lang="en-US" altLang="zh-TW" dirty="0" smtClean="0">
                <a:solidFill>
                  <a:srgbClr val="FF0000"/>
                </a:solidFill>
                <a:latin typeface="Comic Sans MS" pitchFamily="66" charset="0"/>
              </a:rPr>
              <a:t>)machine perception(</a:t>
            </a:r>
            <a:r>
              <a:rPr lang="zh-TW" altLang="en-US" dirty="0" smtClean="0">
                <a:solidFill>
                  <a:srgbClr val="FF0000"/>
                </a:solidFill>
                <a:latin typeface="Comic Sans MS" pitchFamily="66" charset="0"/>
              </a:rPr>
              <a:t>知覺</a:t>
            </a:r>
            <a:r>
              <a:rPr lang="en-US" altLang="zh-TW" dirty="0" smtClean="0">
                <a:solidFill>
                  <a:srgbClr val="FF0000"/>
                </a:solidFill>
                <a:latin typeface="Comic Sans MS" pitchFamily="66" charset="0"/>
              </a:rPr>
              <a:t>)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lvl="1">
              <a:lnSpc>
                <a:spcPts val="3600"/>
              </a:lnSpc>
            </a:pP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Digital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676400"/>
            <a:ext cx="8101042" cy="4648200"/>
          </a:xfrm>
        </p:spPr>
        <p:txBody>
          <a:bodyPr/>
          <a:lstStyle/>
          <a:p>
            <a:r>
              <a:rPr lang="en-US" altLang="zh-TW" dirty="0" smtClean="0"/>
              <a:t>Journals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International Journal of Computer Vision (IJCV)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IEEE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Trans. on Pattern Recognition and Machine  Intelligence (PAMI).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IEEE Trans. on Image Processing (IP)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IEEE Trans. on Circuit Systems for Video Technology (CSVT)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Computer Vision and Image Understanding (CVIU)</a:t>
            </a:r>
          </a:p>
          <a:p>
            <a:pPr marL="914400" lvl="1" indent="-457200">
              <a:lnSpc>
                <a:spcPts val="2800"/>
              </a:lnSpc>
              <a:buFont typeface="+mj-lt"/>
              <a:buAutoNum type="arabicPeriod"/>
            </a:pPr>
            <a:r>
              <a:rPr lang="en-US" altLang="zh-TW" sz="2000" dirty="0" smtClean="0"/>
              <a:t>CVGIP: Graphical Models and Image Processing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 smtClean="0"/>
              <a:t>……</a:t>
            </a:r>
            <a:endParaRPr lang="zh-TW" altLang="en-US" sz="20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 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62E9-2514-455A-AE10-88E4B5F99DDE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36TGp_sky_light">
  <a:themeElements>
    <a:clrScheme name="221TGp_sky_light 2">
      <a:dk1>
        <a:srgbClr val="000000"/>
      </a:dk1>
      <a:lt1>
        <a:srgbClr val="FFFFFF"/>
      </a:lt1>
      <a:dk2>
        <a:srgbClr val="364EB6"/>
      </a:dk2>
      <a:lt2>
        <a:srgbClr val="C0C0C0"/>
      </a:lt2>
      <a:accent1>
        <a:srgbClr val="4987E3"/>
      </a:accent1>
      <a:accent2>
        <a:srgbClr val="D9520F"/>
      </a:accent2>
      <a:accent3>
        <a:srgbClr val="FFFFFF"/>
      </a:accent3>
      <a:accent4>
        <a:srgbClr val="000000"/>
      </a:accent4>
      <a:accent5>
        <a:srgbClr val="B1C3EF"/>
      </a:accent5>
      <a:accent6>
        <a:srgbClr val="C4490C"/>
      </a:accent6>
      <a:hlink>
        <a:srgbClr val="36A1B6"/>
      </a:hlink>
      <a:folHlink>
        <a:srgbClr val="9CC769"/>
      </a:folHlink>
    </a:clrScheme>
    <a:fontScheme name="221TGp_sky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21TGp_sky_light 1">
        <a:dk1>
          <a:srgbClr val="000000"/>
        </a:dk1>
        <a:lt1>
          <a:srgbClr val="FFFFFF"/>
        </a:lt1>
        <a:dk2>
          <a:srgbClr val="501A82"/>
        </a:dk2>
        <a:lt2>
          <a:srgbClr val="969696"/>
        </a:lt2>
        <a:accent1>
          <a:srgbClr val="117AC1"/>
        </a:accent1>
        <a:accent2>
          <a:srgbClr val="38B890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32A682"/>
        </a:accent6>
        <a:hlink>
          <a:srgbClr val="D17FB6"/>
        </a:hlink>
        <a:folHlink>
          <a:srgbClr val="E3981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1TGp_sky_light 2">
        <a:dk1>
          <a:srgbClr val="000000"/>
        </a:dk1>
        <a:lt1>
          <a:srgbClr val="FFFFFF"/>
        </a:lt1>
        <a:dk2>
          <a:srgbClr val="364EB6"/>
        </a:dk2>
        <a:lt2>
          <a:srgbClr val="C0C0C0"/>
        </a:lt2>
        <a:accent1>
          <a:srgbClr val="4987E3"/>
        </a:accent1>
        <a:accent2>
          <a:srgbClr val="D9520F"/>
        </a:accent2>
        <a:accent3>
          <a:srgbClr val="FFFFFF"/>
        </a:accent3>
        <a:accent4>
          <a:srgbClr val="000000"/>
        </a:accent4>
        <a:accent5>
          <a:srgbClr val="B1C3EF"/>
        </a:accent5>
        <a:accent6>
          <a:srgbClr val="C4490C"/>
        </a:accent6>
        <a:hlink>
          <a:srgbClr val="36A1B6"/>
        </a:hlink>
        <a:folHlink>
          <a:srgbClr val="9CC7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1TGp_sky_light 3">
        <a:dk1>
          <a:srgbClr val="000000"/>
        </a:dk1>
        <a:lt1>
          <a:srgbClr val="FFFFFF"/>
        </a:lt1>
        <a:dk2>
          <a:srgbClr val="186894"/>
        </a:dk2>
        <a:lt2>
          <a:srgbClr val="969696"/>
        </a:lt2>
        <a:accent1>
          <a:srgbClr val="2AA08A"/>
        </a:accent1>
        <a:accent2>
          <a:srgbClr val="9C88E6"/>
        </a:accent2>
        <a:accent3>
          <a:srgbClr val="FFFFFF"/>
        </a:accent3>
        <a:accent4>
          <a:srgbClr val="000000"/>
        </a:accent4>
        <a:accent5>
          <a:srgbClr val="ACCDC4"/>
        </a:accent5>
        <a:accent6>
          <a:srgbClr val="8D7BD0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236TGp_sky_light</Template>
  <TotalTime>1917</TotalTime>
  <Words>1254</Words>
  <Application>Microsoft Office PowerPoint</Application>
  <PresentationFormat>如螢幕大小 (4:3)</PresentationFormat>
  <Paragraphs>312</Paragraphs>
  <Slides>38</Slides>
  <Notes>0</Notes>
  <HiddenSlides>0</HiddenSlides>
  <MMClips>2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38</vt:i4>
      </vt:variant>
    </vt:vector>
  </HeadingPairs>
  <TitlesOfParts>
    <vt:vector size="48" baseType="lpstr">
      <vt:lpstr>新細明體</vt:lpstr>
      <vt:lpstr>標楷體</vt:lpstr>
      <vt:lpstr>Arial</vt:lpstr>
      <vt:lpstr>Calibri</vt:lpstr>
      <vt:lpstr>Comic Sans MS</vt:lpstr>
      <vt:lpstr>Verdana</vt:lpstr>
      <vt:lpstr>Wingdings</vt:lpstr>
      <vt:lpstr>236TGp_sky_light</vt:lpstr>
      <vt:lpstr>Equation</vt:lpstr>
      <vt:lpstr>Visio</vt:lpstr>
      <vt:lpstr>Digital Image Processing and Applications 數位影像處理與應用</vt:lpstr>
      <vt:lpstr>Syllabus</vt:lpstr>
      <vt:lpstr>Syllabus</vt:lpstr>
      <vt:lpstr>Syllabus</vt:lpstr>
      <vt:lpstr>Syllabus</vt:lpstr>
      <vt:lpstr>Digital Image Processing</vt:lpstr>
      <vt:lpstr>Contents</vt:lpstr>
      <vt:lpstr>Introduction to Digital IP</vt:lpstr>
      <vt:lpstr>Introduction to Digital IP</vt:lpstr>
      <vt:lpstr>Introduction to Digital IP</vt:lpstr>
      <vt:lpstr>Introduction to Digital IP</vt:lpstr>
      <vt:lpstr>Introduction to Digital IP</vt:lpstr>
      <vt:lpstr>Introduction to Digital IP</vt:lpstr>
      <vt:lpstr>Introduction to Digital IP</vt:lpstr>
      <vt:lpstr>Fundamental Steps in Digital IP</vt:lpstr>
      <vt:lpstr>Fundamental Steps in Digital IP</vt:lpstr>
      <vt:lpstr>Fundamental Steps in Digital IP</vt:lpstr>
      <vt:lpstr>Fundamental Steps in Digital IP</vt:lpstr>
      <vt:lpstr>Fundamental Steps in Digital IP</vt:lpstr>
      <vt:lpstr>Fundamental Steps in Digital IP</vt:lpstr>
      <vt:lpstr>Fundamental Steps in Digital IP</vt:lpstr>
      <vt:lpstr>Fundamental Steps in Digital IP</vt:lpstr>
      <vt:lpstr>Fundamental Steps in Digital IP</vt:lpstr>
      <vt:lpstr>Components of IP System</vt:lpstr>
      <vt:lpstr>Components of IP System</vt:lpstr>
      <vt:lpstr>Components of IP System</vt:lpstr>
      <vt:lpstr>Application Fields of Digital IP</vt:lpstr>
      <vt:lpstr>Application Fields of Digital IP</vt:lpstr>
      <vt:lpstr>Application Fields of Digital IP</vt:lpstr>
      <vt:lpstr>Application Fields of Digital IP</vt:lpstr>
      <vt:lpstr>Application Fields of Digital IP</vt:lpstr>
      <vt:lpstr>Application Fields of Digital IP</vt:lpstr>
      <vt:lpstr>Application Fields of Digital IP</vt:lpstr>
      <vt:lpstr>Application Fields of Digital IP</vt:lpstr>
      <vt:lpstr>Application Fields of Digital IP</vt:lpstr>
      <vt:lpstr>Application Fields of Digital IP</vt:lpstr>
      <vt:lpstr>Application Fields of Digital IP</vt:lpstr>
      <vt:lpstr>PowerPoint 簡報</vt:lpstr>
    </vt:vector>
  </TitlesOfParts>
  <Company>ntu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poww</dc:creator>
  <cp:lastModifiedBy>CCBDA</cp:lastModifiedBy>
  <cp:revision>292</cp:revision>
  <dcterms:created xsi:type="dcterms:W3CDTF">2007-07-10T08:56:15Z</dcterms:created>
  <dcterms:modified xsi:type="dcterms:W3CDTF">2021-02-23T06:22:26Z</dcterms:modified>
</cp:coreProperties>
</file>